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79" r:id="rId6"/>
    <p:sldId id="267" r:id="rId7"/>
    <p:sldId id="264" r:id="rId8"/>
    <p:sldId id="260" r:id="rId9"/>
    <p:sldId id="277" r:id="rId10"/>
    <p:sldId id="268" r:id="rId11"/>
    <p:sldId id="269" r:id="rId12"/>
    <p:sldId id="261" r:id="rId13"/>
    <p:sldId id="278" r:id="rId14"/>
    <p:sldId id="271" r:id="rId15"/>
    <p:sldId id="263" r:id="rId16"/>
    <p:sldId id="265" r:id="rId17"/>
    <p:sldId id="276" r:id="rId18"/>
    <p:sldId id="266" r:id="rId19"/>
    <p:sldId id="27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B01700-1FBD-4EFE-ABEB-7EEBEC13F6F4}" v="81" dt="2021-10-23T23:57:11.216"/>
    <p1510:client id="{338F9225-E67A-4D4B-82D3-B4BF42BA25C9}" v="1096" dt="2021-10-23T21:29:35.202"/>
    <p1510:client id="{EFC3DC55-36FE-4AB6-B2E5-B69C7CC05CFC}" v="324" dt="2021-10-25T01:29:23.0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10/24/2021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008611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10/24/2021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640132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6991612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1704741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9824384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10/24/2021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7743681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10/24/2021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33812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10/24/2021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4434261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10/24/2021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527487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4509A250-FF31-4206-8172-F9D3106AACB1}" type="datetimeFigureOut">
              <a:rPr lang="en-US" dirty="0"/>
              <a:t>10/24/2021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706600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10/24/2021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385706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9796027F-7875-4030-9381-8BD8C4F21935}" type="datetimeFigureOut">
              <a:rPr lang="en-US" dirty="0"/>
              <a:t>10/24/2021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123852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96027F-7875-4030-9381-8BD8C4F21935}" type="datetimeFigureOut">
              <a:rPr lang="en-US" dirty="0"/>
              <a:t>10/24/2021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480645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10/24/2021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8784816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10/24/2021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194547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10/24/2021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23705473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10/24/2021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a:p>
        </p:txBody>
      </p:sp>
    </p:spTree>
    <p:extLst>
      <p:ext uri="{BB962C8B-B14F-4D97-AF65-F5344CB8AC3E}">
        <p14:creationId xmlns:p14="http://schemas.microsoft.com/office/powerpoint/2010/main" val="3720638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10/24/2021</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a:p>
        </p:txBody>
      </p:sp>
    </p:spTree>
    <p:extLst>
      <p:ext uri="{BB962C8B-B14F-4D97-AF65-F5344CB8AC3E}">
        <p14:creationId xmlns:p14="http://schemas.microsoft.com/office/powerpoint/2010/main" val="1172244724"/>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2384" y="1041399"/>
            <a:ext cx="7911258" cy="1558839"/>
          </a:xfrm>
        </p:spPr>
        <p:txBody>
          <a:bodyPr/>
          <a:lstStyle/>
          <a:p>
            <a:r>
              <a:rPr lang="en-US"/>
              <a:t>University Model</a:t>
            </a:r>
          </a:p>
        </p:txBody>
      </p:sp>
      <p:sp>
        <p:nvSpPr>
          <p:cNvPr id="3" name="Subtitle 2"/>
          <p:cNvSpPr>
            <a:spLocks noGrp="1"/>
          </p:cNvSpPr>
          <p:nvPr>
            <p:ph type="subTitle" idx="1"/>
          </p:nvPr>
        </p:nvSpPr>
        <p:spPr>
          <a:xfrm>
            <a:off x="1140441" y="3064695"/>
            <a:ext cx="9319143" cy="1500048"/>
          </a:xfrm>
        </p:spPr>
        <p:txBody>
          <a:bodyPr>
            <a:normAutofit fontScale="92500" lnSpcReduction="20000"/>
          </a:bodyPr>
          <a:lstStyle/>
          <a:p>
            <a:r>
              <a:rPr lang="en-US"/>
              <a:t>By:</a:t>
            </a:r>
          </a:p>
          <a:p>
            <a:r>
              <a:rPr lang="en-US"/>
              <a:t>Mridul </a:t>
            </a:r>
            <a:r>
              <a:rPr lang="en-US" err="1"/>
              <a:t>regmi</a:t>
            </a:r>
            <a:endParaRPr lang="en-US"/>
          </a:p>
          <a:p>
            <a:r>
              <a:rPr lang="en-US"/>
              <a:t>Manju </a:t>
            </a:r>
            <a:r>
              <a:rPr lang="en-US" err="1"/>
              <a:t>sharma</a:t>
            </a:r>
            <a:endParaRPr lang="en-US"/>
          </a:p>
          <a:p>
            <a:r>
              <a:rPr lang="en-US"/>
              <a:t>Krishna DHONgade</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A32B8-7E44-4406-9B00-3EE8A38E7502}"/>
              </a:ext>
            </a:extLst>
          </p:cNvPr>
          <p:cNvSpPr>
            <a:spLocks noGrp="1"/>
          </p:cNvSpPr>
          <p:nvPr>
            <p:ph type="title"/>
          </p:nvPr>
        </p:nvSpPr>
        <p:spPr/>
        <p:txBody>
          <a:bodyPr/>
          <a:lstStyle/>
          <a:p>
            <a:r>
              <a:rPr lang="en-US"/>
              <a:t>Getting Degree Stats: Sequence Diagram</a:t>
            </a:r>
          </a:p>
        </p:txBody>
      </p:sp>
      <p:pic>
        <p:nvPicPr>
          <p:cNvPr id="25" name="Picture 25" descr="Diagram&#10;&#10;Description automatically generated">
            <a:extLst>
              <a:ext uri="{FF2B5EF4-FFF2-40B4-BE49-F238E27FC236}">
                <a16:creationId xmlns:a16="http://schemas.microsoft.com/office/drawing/2014/main" id="{1AA73BD6-6CBE-4B1D-A96C-E93A9F398FDA}"/>
              </a:ext>
            </a:extLst>
          </p:cNvPr>
          <p:cNvPicPr>
            <a:picLocks noGrp="1" noChangeAspect="1"/>
          </p:cNvPicPr>
          <p:nvPr>
            <p:ph idx="1"/>
          </p:nvPr>
        </p:nvPicPr>
        <p:blipFill>
          <a:blip r:embed="rId2"/>
          <a:stretch>
            <a:fillRect/>
          </a:stretch>
        </p:blipFill>
        <p:spPr>
          <a:xfrm>
            <a:off x="158457" y="1846543"/>
            <a:ext cx="11725250" cy="4925731"/>
          </a:xfrm>
        </p:spPr>
      </p:pic>
    </p:spTree>
    <p:extLst>
      <p:ext uri="{BB962C8B-B14F-4D97-AF65-F5344CB8AC3E}">
        <p14:creationId xmlns:p14="http://schemas.microsoft.com/office/powerpoint/2010/main" val="31809515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A32B8-7E44-4406-9B00-3EE8A38E7502}"/>
              </a:ext>
            </a:extLst>
          </p:cNvPr>
          <p:cNvSpPr>
            <a:spLocks noGrp="1"/>
          </p:cNvSpPr>
          <p:nvPr>
            <p:ph type="title"/>
          </p:nvPr>
        </p:nvSpPr>
        <p:spPr>
          <a:xfrm>
            <a:off x="646111" y="452718"/>
            <a:ext cx="10159465" cy="1400530"/>
          </a:xfrm>
        </p:spPr>
        <p:txBody>
          <a:bodyPr/>
          <a:lstStyle/>
          <a:p>
            <a:r>
              <a:rPr lang="en-US"/>
              <a:t>Getting Degree Stats: Pseudo Code</a:t>
            </a:r>
          </a:p>
        </p:txBody>
      </p:sp>
      <p:sp>
        <p:nvSpPr>
          <p:cNvPr id="3" name="Content Placeholder 2">
            <a:extLst>
              <a:ext uri="{FF2B5EF4-FFF2-40B4-BE49-F238E27FC236}">
                <a16:creationId xmlns:a16="http://schemas.microsoft.com/office/drawing/2014/main" id="{51301850-F3E5-42A5-A4D1-751BB6440097}"/>
              </a:ext>
            </a:extLst>
          </p:cNvPr>
          <p:cNvSpPr>
            <a:spLocks noGrp="1"/>
          </p:cNvSpPr>
          <p:nvPr>
            <p:ph idx="1"/>
          </p:nvPr>
        </p:nvSpPr>
        <p:spPr>
          <a:xfrm>
            <a:off x="214312" y="1386168"/>
            <a:ext cx="11761707" cy="5317314"/>
          </a:xfrm>
        </p:spPr>
        <p:txBody>
          <a:bodyPr vert="horz" lIns="91440" tIns="45720" rIns="91440" bIns="45720" rtlCol="0" anchor="t">
            <a:normAutofit fontScale="92500" lnSpcReduction="10000"/>
          </a:bodyPr>
          <a:lstStyle/>
          <a:p>
            <a:pPr>
              <a:buNone/>
            </a:pPr>
            <a:r>
              <a:rPr lang="en-US">
                <a:ea typeface="+mj-lt"/>
                <a:cs typeface="+mj-lt"/>
              </a:rPr>
              <a:t>public List&lt;JSONObject&gt; getDegreeStats(){ </a:t>
            </a:r>
            <a:endParaRPr lang="en-US"/>
          </a:p>
          <a:p>
            <a:pPr>
              <a:buNone/>
            </a:pPr>
            <a:r>
              <a:rPr lang="en-US">
                <a:ea typeface="+mj-lt"/>
                <a:cs typeface="+mj-lt"/>
              </a:rPr>
              <a:t>    ArrayList&lt;Degree&gt; degreeList=list of all degrees offered in the university;</a:t>
            </a:r>
            <a:endParaRPr lang="en-US"/>
          </a:p>
          <a:p>
            <a:pPr>
              <a:buNone/>
            </a:pPr>
            <a:r>
              <a:rPr lang="en-US">
                <a:ea typeface="+mj-lt"/>
                <a:cs typeface="+mj-lt"/>
              </a:rPr>
              <a:t>    for(Degree degree: degreeList){ </a:t>
            </a:r>
            <a:endParaRPr lang="en-US"/>
          </a:p>
          <a:p>
            <a:pPr>
              <a:buNone/>
            </a:pPr>
            <a:r>
              <a:rPr lang="en-US">
                <a:ea typeface="+mj-lt"/>
                <a:cs typeface="+mj-lt"/>
              </a:rPr>
              <a:t>        JSONObject degreeJSON = new JSONObject(); </a:t>
            </a:r>
            <a:endParaRPr lang="en-US"/>
          </a:p>
          <a:p>
            <a:pPr>
              <a:buNone/>
            </a:pPr>
            <a:r>
              <a:rPr lang="en-US">
                <a:ea typeface="+mj-lt"/>
                <a:cs typeface="+mj-lt"/>
              </a:rPr>
              <a:t>        degreeJSON.put("Average Salary",average salary of students of this degree); </a:t>
            </a:r>
            <a:endParaRPr lang="en-US"/>
          </a:p>
          <a:p>
            <a:pPr>
              <a:buNone/>
            </a:pPr>
            <a:r>
              <a:rPr lang="en-US">
                <a:ea typeface="+mj-lt"/>
                <a:cs typeface="+mj-lt"/>
              </a:rPr>
              <a:t>        degreeJSON.put("Average Employee Rating",average employee rating); </a:t>
            </a:r>
            <a:endParaRPr lang="en-US"/>
          </a:p>
          <a:p>
            <a:pPr>
              <a:buNone/>
            </a:pPr>
            <a:r>
              <a:rPr lang="en-US">
                <a:ea typeface="+mj-lt"/>
                <a:cs typeface="+mj-lt"/>
              </a:rPr>
              <a:t>        degreeJSON.put("Average Employer Rating", average employer rating);</a:t>
            </a:r>
            <a:endParaRPr lang="en-US"/>
          </a:p>
          <a:p>
            <a:pPr>
              <a:buNone/>
            </a:pPr>
            <a:r>
              <a:rPr lang="en-US">
                <a:ea typeface="+mj-lt"/>
                <a:cs typeface="+mj-lt"/>
              </a:rPr>
              <a:t>        degreeJSON.put("Employed rate", percentage of students who got placed from college;)</a:t>
            </a:r>
            <a:endParaRPr lang="en-US"/>
          </a:p>
          <a:p>
            <a:pPr>
              <a:buNone/>
            </a:pPr>
            <a:r>
              <a:rPr lang="en-US">
                <a:ea typeface="+mj-lt"/>
                <a:cs typeface="+mj-lt"/>
              </a:rPr>
              <a:t>        degreeJSON.put("Average GPA",average GPA of students of this degree); </a:t>
            </a:r>
            <a:endParaRPr lang="en-US"/>
          </a:p>
          <a:p>
            <a:pPr>
              <a:buNone/>
            </a:pPr>
            <a:r>
              <a:rPr lang="en-US">
                <a:ea typeface="+mj-lt"/>
                <a:cs typeface="+mj-lt"/>
              </a:rPr>
              <a:t>        degreeJSONList.add(degreeJSON); </a:t>
            </a:r>
            <a:endParaRPr lang="en-US"/>
          </a:p>
          <a:p>
            <a:pPr>
              <a:buNone/>
            </a:pPr>
            <a:r>
              <a:rPr lang="en-US">
                <a:ea typeface="+mj-lt"/>
                <a:cs typeface="+mj-lt"/>
              </a:rPr>
              <a:t>    } </a:t>
            </a:r>
            <a:endParaRPr lang="en-US"/>
          </a:p>
          <a:p>
            <a:pPr>
              <a:buNone/>
            </a:pPr>
            <a:r>
              <a:rPr lang="en-US">
                <a:ea typeface="+mj-lt"/>
                <a:cs typeface="+mj-lt"/>
              </a:rPr>
              <a:t>    return degreeJSONList; </a:t>
            </a:r>
            <a:endParaRPr lang="en-US"/>
          </a:p>
          <a:p>
            <a:pPr>
              <a:buNone/>
            </a:pPr>
            <a:r>
              <a:rPr lang="en-US">
                <a:ea typeface="+mj-lt"/>
                <a:cs typeface="+mj-lt"/>
              </a:rPr>
              <a:t>} </a:t>
            </a:r>
            <a:endParaRPr lang="en-US"/>
          </a:p>
          <a:p>
            <a:pPr>
              <a:buNone/>
            </a:pPr>
            <a:endParaRPr lang="en-US"/>
          </a:p>
          <a:p>
            <a:pPr marL="0" indent="0">
              <a:buNone/>
            </a:pPr>
            <a:endParaRPr lang="en-US"/>
          </a:p>
        </p:txBody>
      </p:sp>
    </p:spTree>
    <p:extLst>
      <p:ext uri="{BB962C8B-B14F-4D97-AF65-F5344CB8AC3E}">
        <p14:creationId xmlns:p14="http://schemas.microsoft.com/office/powerpoint/2010/main" val="19464336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A32B8-7E44-4406-9B00-3EE8A38E7502}"/>
              </a:ext>
            </a:extLst>
          </p:cNvPr>
          <p:cNvSpPr>
            <a:spLocks noGrp="1"/>
          </p:cNvSpPr>
          <p:nvPr>
            <p:ph type="title"/>
          </p:nvPr>
        </p:nvSpPr>
        <p:spPr/>
        <p:txBody>
          <a:bodyPr/>
          <a:lstStyle/>
          <a:p>
            <a:r>
              <a:rPr lang="en-US"/>
              <a:t>Getting Faculty Stats</a:t>
            </a:r>
          </a:p>
        </p:txBody>
      </p:sp>
      <p:sp>
        <p:nvSpPr>
          <p:cNvPr id="3" name="Content Placeholder 2">
            <a:extLst>
              <a:ext uri="{FF2B5EF4-FFF2-40B4-BE49-F238E27FC236}">
                <a16:creationId xmlns:a16="http://schemas.microsoft.com/office/drawing/2014/main" id="{51301850-F3E5-42A5-A4D1-751BB6440097}"/>
              </a:ext>
            </a:extLst>
          </p:cNvPr>
          <p:cNvSpPr>
            <a:spLocks noGrp="1"/>
          </p:cNvSpPr>
          <p:nvPr>
            <p:ph idx="1"/>
          </p:nvPr>
        </p:nvSpPr>
        <p:spPr/>
        <p:txBody>
          <a:bodyPr vert="horz" lIns="91440" tIns="45720" rIns="91440" bIns="45720" rtlCol="0" anchor="t">
            <a:normAutofit/>
          </a:bodyPr>
          <a:lstStyle/>
          <a:p>
            <a:r>
              <a:rPr lang="en-US">
                <a:ea typeface="+mj-lt"/>
                <a:cs typeface="+mj-lt"/>
              </a:rPr>
              <a:t>getFacultyStats() method:</a:t>
            </a:r>
          </a:p>
          <a:p>
            <a:pPr lvl="1">
              <a:buClr>
                <a:srgbClr val="8AD0D6"/>
              </a:buClr>
            </a:pPr>
            <a:r>
              <a:rPr lang="en-US">
                <a:ea typeface="+mj-lt"/>
                <a:cs typeface="+mj-lt"/>
              </a:rPr>
              <a:t>Public class, returns a JSON object containing the post-graduation metrics for students who were taught by a particular faculty. The metrics include: </a:t>
            </a:r>
          </a:p>
          <a:p>
            <a:pPr lvl="2">
              <a:buClr>
                <a:srgbClr val="8AD0D6"/>
              </a:buClr>
            </a:pPr>
            <a:r>
              <a:rPr lang="en-US">
                <a:ea typeface="+mj-lt"/>
                <a:cs typeface="+mj-lt"/>
              </a:rPr>
              <a:t>Average starting salary</a:t>
            </a:r>
          </a:p>
          <a:p>
            <a:pPr lvl="2">
              <a:buClr>
                <a:srgbClr val="8AD0D6"/>
              </a:buClr>
            </a:pPr>
            <a:r>
              <a:rPr lang="en-US">
                <a:ea typeface="+mj-lt"/>
                <a:cs typeface="+mj-lt"/>
              </a:rPr>
              <a:t>Average promotion time(if applicable)</a:t>
            </a:r>
          </a:p>
          <a:p>
            <a:pPr lvl="2">
              <a:buClr>
                <a:srgbClr val="8AD0D6"/>
              </a:buClr>
            </a:pPr>
            <a:r>
              <a:rPr lang="en-US">
                <a:ea typeface="+mj-lt"/>
                <a:cs typeface="+mj-lt"/>
              </a:rPr>
              <a:t>Average ranking of the companies the students are working for</a:t>
            </a:r>
          </a:p>
          <a:p>
            <a:pPr>
              <a:buClr>
                <a:srgbClr val="8AD0D6"/>
              </a:buClr>
            </a:pPr>
            <a:endParaRPr lang="en-US">
              <a:ea typeface="+mj-lt"/>
              <a:cs typeface="+mj-lt"/>
            </a:endParaRPr>
          </a:p>
          <a:p>
            <a:pPr>
              <a:buClr>
                <a:srgbClr val="8AD0D6"/>
              </a:buClr>
            </a:pPr>
            <a:endParaRPr lang="en-US"/>
          </a:p>
        </p:txBody>
      </p:sp>
    </p:spTree>
    <p:extLst>
      <p:ext uri="{BB962C8B-B14F-4D97-AF65-F5344CB8AC3E}">
        <p14:creationId xmlns:p14="http://schemas.microsoft.com/office/powerpoint/2010/main" val="90854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5FEAA-A4AA-4EBC-BD1D-F78DE2CA9532}"/>
              </a:ext>
            </a:extLst>
          </p:cNvPr>
          <p:cNvSpPr>
            <a:spLocks noGrp="1"/>
          </p:cNvSpPr>
          <p:nvPr>
            <p:ph type="title"/>
          </p:nvPr>
        </p:nvSpPr>
        <p:spPr/>
        <p:txBody>
          <a:bodyPr/>
          <a:lstStyle/>
          <a:p>
            <a:endParaRPr lang="en-US"/>
          </a:p>
        </p:txBody>
      </p:sp>
      <p:pic>
        <p:nvPicPr>
          <p:cNvPr id="4" name="Picture 4" descr="Graphical user interface, application, table&#10;&#10;Description automatically generated">
            <a:extLst>
              <a:ext uri="{FF2B5EF4-FFF2-40B4-BE49-F238E27FC236}">
                <a16:creationId xmlns:a16="http://schemas.microsoft.com/office/drawing/2014/main" id="{924C4803-AF58-4168-8EBF-AABCA56A699B}"/>
              </a:ext>
            </a:extLst>
          </p:cNvPr>
          <p:cNvPicPr>
            <a:picLocks noGrp="1" noChangeAspect="1"/>
          </p:cNvPicPr>
          <p:nvPr>
            <p:ph idx="1"/>
          </p:nvPr>
        </p:nvPicPr>
        <p:blipFill>
          <a:blip r:embed="rId2"/>
          <a:stretch>
            <a:fillRect/>
          </a:stretch>
        </p:blipFill>
        <p:spPr>
          <a:xfrm>
            <a:off x="189056" y="-180165"/>
            <a:ext cx="12066220" cy="6978897"/>
          </a:xfrm>
        </p:spPr>
      </p:pic>
    </p:spTree>
    <p:extLst>
      <p:ext uri="{BB962C8B-B14F-4D97-AF65-F5344CB8AC3E}">
        <p14:creationId xmlns:p14="http://schemas.microsoft.com/office/powerpoint/2010/main" val="3828579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A32B8-7E44-4406-9B00-3EE8A38E7502}"/>
              </a:ext>
            </a:extLst>
          </p:cNvPr>
          <p:cNvSpPr>
            <a:spLocks noGrp="1"/>
          </p:cNvSpPr>
          <p:nvPr>
            <p:ph type="title"/>
          </p:nvPr>
        </p:nvSpPr>
        <p:spPr/>
        <p:txBody>
          <a:bodyPr/>
          <a:lstStyle/>
          <a:p>
            <a:r>
              <a:rPr lang="en-US"/>
              <a:t>Getting Faculty Stats: Flow</a:t>
            </a:r>
          </a:p>
        </p:txBody>
      </p:sp>
      <p:sp>
        <p:nvSpPr>
          <p:cNvPr id="3" name="Content Placeholder 2">
            <a:extLst>
              <a:ext uri="{FF2B5EF4-FFF2-40B4-BE49-F238E27FC236}">
                <a16:creationId xmlns:a16="http://schemas.microsoft.com/office/drawing/2014/main" id="{51301850-F3E5-42A5-A4D1-751BB6440097}"/>
              </a:ext>
            </a:extLst>
          </p:cNvPr>
          <p:cNvSpPr>
            <a:spLocks noGrp="1"/>
          </p:cNvSpPr>
          <p:nvPr>
            <p:ph idx="1"/>
          </p:nvPr>
        </p:nvSpPr>
        <p:spPr>
          <a:xfrm>
            <a:off x="108479" y="2042335"/>
            <a:ext cx="8946541" cy="4195481"/>
          </a:xfrm>
        </p:spPr>
        <p:txBody>
          <a:bodyPr vert="horz" lIns="91440" tIns="45720" rIns="91440" bIns="45720" rtlCol="0" anchor="t">
            <a:normAutofit/>
          </a:bodyPr>
          <a:lstStyle/>
          <a:p>
            <a:pPr lvl="2">
              <a:buClr>
                <a:srgbClr val="8AD0D6"/>
              </a:buClr>
            </a:pPr>
            <a:endParaRPr lang="en-US" sz="2000">
              <a:ea typeface="+mj-lt"/>
              <a:cs typeface="+mj-lt"/>
            </a:endParaRPr>
          </a:p>
          <a:p>
            <a:pPr lvl="2">
              <a:buClr>
                <a:srgbClr val="8AD0D6"/>
              </a:buClr>
            </a:pPr>
            <a:endParaRPr lang="en-US" sz="2000">
              <a:ea typeface="+mj-lt"/>
              <a:cs typeface="+mj-lt"/>
            </a:endParaRPr>
          </a:p>
        </p:txBody>
      </p:sp>
      <p:pic>
        <p:nvPicPr>
          <p:cNvPr id="7" name="Picture 7" descr="Diagram, schematic&#10;&#10;Description automatically generated">
            <a:extLst>
              <a:ext uri="{FF2B5EF4-FFF2-40B4-BE49-F238E27FC236}">
                <a16:creationId xmlns:a16="http://schemas.microsoft.com/office/drawing/2014/main" id="{E5E5894B-1653-464C-9E69-08B213D56E08}"/>
              </a:ext>
            </a:extLst>
          </p:cNvPr>
          <p:cNvPicPr>
            <a:picLocks noChangeAspect="1"/>
          </p:cNvPicPr>
          <p:nvPr/>
        </p:nvPicPr>
        <p:blipFill>
          <a:blip r:embed="rId2"/>
          <a:stretch>
            <a:fillRect/>
          </a:stretch>
        </p:blipFill>
        <p:spPr>
          <a:xfrm>
            <a:off x="226484" y="1430965"/>
            <a:ext cx="11744324" cy="5154945"/>
          </a:xfrm>
          <a:prstGeom prst="rect">
            <a:avLst/>
          </a:prstGeom>
        </p:spPr>
      </p:pic>
    </p:spTree>
    <p:extLst>
      <p:ext uri="{BB962C8B-B14F-4D97-AF65-F5344CB8AC3E}">
        <p14:creationId xmlns:p14="http://schemas.microsoft.com/office/powerpoint/2010/main" val="4840844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84D3B-B985-4E5C-876D-66DC0C6667A6}"/>
              </a:ext>
            </a:extLst>
          </p:cNvPr>
          <p:cNvSpPr>
            <a:spLocks noGrp="1"/>
          </p:cNvSpPr>
          <p:nvPr>
            <p:ph type="title"/>
          </p:nvPr>
        </p:nvSpPr>
        <p:spPr/>
        <p:txBody>
          <a:bodyPr/>
          <a:lstStyle/>
          <a:p>
            <a:r>
              <a:rPr lang="en-US"/>
              <a:t>Getting Faculty Stats: Pseudo Code</a:t>
            </a:r>
          </a:p>
        </p:txBody>
      </p:sp>
      <p:sp>
        <p:nvSpPr>
          <p:cNvPr id="3" name="Content Placeholder 2">
            <a:extLst>
              <a:ext uri="{FF2B5EF4-FFF2-40B4-BE49-F238E27FC236}">
                <a16:creationId xmlns:a16="http://schemas.microsoft.com/office/drawing/2014/main" id="{D1CC2511-8038-4EC5-A997-27C8162505AB}"/>
              </a:ext>
            </a:extLst>
          </p:cNvPr>
          <p:cNvSpPr>
            <a:spLocks noGrp="1"/>
          </p:cNvSpPr>
          <p:nvPr>
            <p:ph idx="1"/>
          </p:nvPr>
        </p:nvSpPr>
        <p:spPr>
          <a:xfrm>
            <a:off x="468312" y="1365002"/>
            <a:ext cx="10756291" cy="4883397"/>
          </a:xfrm>
        </p:spPr>
        <p:txBody>
          <a:bodyPr vert="horz" lIns="91440" tIns="45720" rIns="91440" bIns="45720" rtlCol="0" anchor="t">
            <a:noAutofit/>
          </a:bodyPr>
          <a:lstStyle/>
          <a:p>
            <a:pPr>
              <a:buNone/>
            </a:pPr>
            <a:r>
              <a:rPr lang="en-US" sz="1400">
                <a:ea typeface="+mj-lt"/>
                <a:cs typeface="+mj-lt"/>
              </a:rPr>
              <a:t>public List&lt;JSONObject&gt; getFacultyStats(){ </a:t>
            </a:r>
            <a:endParaRPr lang="en-US" sz="1400"/>
          </a:p>
          <a:p>
            <a:pPr>
              <a:buNone/>
            </a:pPr>
            <a:r>
              <a:rPr lang="en-US" sz="1400">
                <a:ea typeface="+mj-lt"/>
                <a:cs typeface="+mj-lt"/>
              </a:rPr>
              <a:t>    ArrayList&lt;JSONObject&gt; facultyJSONList = List of all faculties within the unversity; </a:t>
            </a:r>
            <a:endParaRPr lang="en-US" sz="1400"/>
          </a:p>
          <a:p>
            <a:pPr>
              <a:buNone/>
            </a:pPr>
            <a:r>
              <a:rPr lang="en-US" sz="1400">
                <a:ea typeface="+mj-lt"/>
                <a:cs typeface="+mj-lt"/>
              </a:rPr>
              <a:t>    for(Faculty faculty: facultyList){ </a:t>
            </a:r>
            <a:endParaRPr lang="en-US" sz="1400"/>
          </a:p>
          <a:p>
            <a:pPr>
              <a:buNone/>
            </a:pPr>
            <a:r>
              <a:rPr lang="en-US" sz="1400">
                <a:ea typeface="+mj-lt"/>
                <a:cs typeface="+mj-lt"/>
              </a:rPr>
              <a:t>        JSONObject facultyJSON = new JSONObject(); </a:t>
            </a:r>
            <a:endParaRPr lang="en-US" sz="1400"/>
          </a:p>
          <a:p>
            <a:pPr>
              <a:buNone/>
            </a:pPr>
            <a:r>
              <a:rPr lang="en-US" sz="1400">
                <a:ea typeface="+mj-lt"/>
                <a:cs typeface="+mj-lt"/>
              </a:rPr>
              <a:t>        ArrayList&lt;CourseOffering&gt; coursesTaught = Courses taught by this particular faculty; </a:t>
            </a:r>
            <a:endParaRPr lang="en-US" sz="1400"/>
          </a:p>
          <a:p>
            <a:pPr>
              <a:buNone/>
            </a:pPr>
            <a:r>
              <a:rPr lang="en-US" sz="1400">
                <a:ea typeface="+mj-lt"/>
                <a:cs typeface="+mj-lt"/>
              </a:rPr>
              <a:t>        ArrayList&lt;Alumini&gt; aluminiForOfferings = aluminis who took the course offerings taught by the faculty; </a:t>
            </a:r>
            <a:endParaRPr lang="en-US" sz="1400"/>
          </a:p>
          <a:p>
            <a:pPr>
              <a:buNone/>
            </a:pPr>
            <a:r>
              <a:rPr lang="en-US" sz="1400">
                <a:ea typeface="+mj-lt"/>
                <a:cs typeface="+mj-lt"/>
              </a:rPr>
              <a:t>        facultyJSON.put("Average Salary",average salary of students of this faculty); </a:t>
            </a:r>
            <a:endParaRPr lang="en-US" sz="1400"/>
          </a:p>
          <a:p>
            <a:pPr>
              <a:buNone/>
            </a:pPr>
            <a:r>
              <a:rPr lang="en-US" sz="1400">
                <a:ea typeface="+mj-lt"/>
                <a:cs typeface="+mj-lt"/>
              </a:rPr>
              <a:t>        facultyJSON.put("Average Employee Rating",average employee rating of students of this faculty); </a:t>
            </a:r>
            <a:endParaRPr lang="en-US" sz="1400"/>
          </a:p>
          <a:p>
            <a:pPr>
              <a:buNone/>
            </a:pPr>
            <a:r>
              <a:rPr lang="en-US" sz="1400">
                <a:ea typeface="+mj-lt"/>
                <a:cs typeface="+mj-lt"/>
              </a:rPr>
              <a:t>        facultyJSON.put("Average Employer Rating", average employer rating);</a:t>
            </a:r>
            <a:endParaRPr lang="en-US" sz="1400"/>
          </a:p>
          <a:p>
            <a:pPr>
              <a:buNone/>
            </a:pPr>
            <a:r>
              <a:rPr lang="en-US" sz="1400">
                <a:ea typeface="+mj-lt"/>
                <a:cs typeface="+mj-lt"/>
              </a:rPr>
              <a:t>        facultyJSON.put("Employed rate", percentage of students of this faculty who got placed);</a:t>
            </a:r>
            <a:endParaRPr lang="en-US" sz="1400"/>
          </a:p>
          <a:p>
            <a:pPr>
              <a:buNone/>
            </a:pPr>
            <a:r>
              <a:rPr lang="en-US" sz="1400">
                <a:ea typeface="+mj-lt"/>
                <a:cs typeface="+mj-lt"/>
              </a:rPr>
              <a:t>        facultyJSON.put("Average GPA",average GPA of students of this faculty); </a:t>
            </a:r>
            <a:endParaRPr lang="en-US" sz="1400"/>
          </a:p>
          <a:p>
            <a:pPr>
              <a:buNone/>
            </a:pPr>
            <a:r>
              <a:rPr lang="en-US" sz="1400">
                <a:ea typeface="+mj-lt"/>
                <a:cs typeface="+mj-lt"/>
              </a:rPr>
              <a:t>        facultyJSONList.add(facultyJSON);</a:t>
            </a:r>
          </a:p>
          <a:p>
            <a:pPr>
              <a:buNone/>
            </a:pPr>
            <a:r>
              <a:rPr lang="en-US" sz="1400">
                <a:ea typeface="+mj-lt"/>
                <a:cs typeface="+mj-lt"/>
              </a:rPr>
              <a:t>    } </a:t>
            </a:r>
            <a:endParaRPr lang="en-US" sz="1400"/>
          </a:p>
          <a:p>
            <a:pPr>
              <a:buNone/>
            </a:pPr>
            <a:r>
              <a:rPr lang="en-US" sz="1400">
                <a:ea typeface="+mj-lt"/>
                <a:cs typeface="+mj-lt"/>
              </a:rPr>
              <a:t>    return facultyJSONList; </a:t>
            </a:r>
            <a:endParaRPr lang="en-US" sz="1400"/>
          </a:p>
          <a:p>
            <a:pPr marL="0" indent="0">
              <a:buNone/>
            </a:pPr>
            <a:r>
              <a:rPr lang="en-US" sz="1400">
                <a:ea typeface="+mj-lt"/>
                <a:cs typeface="+mj-lt"/>
              </a:rPr>
              <a:t>} </a:t>
            </a:r>
            <a:endParaRPr lang="en-US" sz="1400"/>
          </a:p>
        </p:txBody>
      </p:sp>
    </p:spTree>
    <p:extLst>
      <p:ext uri="{BB962C8B-B14F-4D97-AF65-F5344CB8AC3E}">
        <p14:creationId xmlns:p14="http://schemas.microsoft.com/office/powerpoint/2010/main" val="24053917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46490-465A-4D0A-AC72-1CA4D8B041C3}"/>
              </a:ext>
            </a:extLst>
          </p:cNvPr>
          <p:cNvSpPr>
            <a:spLocks noGrp="1"/>
          </p:cNvSpPr>
          <p:nvPr>
            <p:ph type="title"/>
          </p:nvPr>
        </p:nvSpPr>
        <p:spPr/>
        <p:txBody>
          <a:bodyPr/>
          <a:lstStyle/>
          <a:p>
            <a:r>
              <a:rPr lang="en-US"/>
              <a:t>Getting Course Stats</a:t>
            </a:r>
          </a:p>
        </p:txBody>
      </p:sp>
      <p:sp>
        <p:nvSpPr>
          <p:cNvPr id="3" name="Content Placeholder 2">
            <a:extLst>
              <a:ext uri="{FF2B5EF4-FFF2-40B4-BE49-F238E27FC236}">
                <a16:creationId xmlns:a16="http://schemas.microsoft.com/office/drawing/2014/main" id="{12A62A6D-FF48-41DE-B8AF-C521D0BE0155}"/>
              </a:ext>
            </a:extLst>
          </p:cNvPr>
          <p:cNvSpPr>
            <a:spLocks noGrp="1"/>
          </p:cNvSpPr>
          <p:nvPr>
            <p:ph idx="1"/>
          </p:nvPr>
        </p:nvSpPr>
        <p:spPr/>
        <p:txBody>
          <a:bodyPr vert="horz" lIns="91440" tIns="45720" rIns="91440" bIns="45720" rtlCol="0" anchor="t">
            <a:normAutofit/>
          </a:bodyPr>
          <a:lstStyle/>
          <a:p>
            <a:r>
              <a:rPr lang="en-US"/>
              <a:t>getCourseOfferingStats():</a:t>
            </a:r>
          </a:p>
          <a:p>
            <a:pPr lvl="1">
              <a:buClr>
                <a:srgbClr val="8AD0D6"/>
              </a:buClr>
            </a:pPr>
            <a:r>
              <a:rPr lang="en-US">
                <a:ea typeface="+mj-lt"/>
                <a:cs typeface="+mj-lt"/>
              </a:rPr>
              <a:t>Public class, returns a JSON object containing the post-graduation metrics for students who took a particular course offering. The metrics include: </a:t>
            </a:r>
          </a:p>
          <a:p>
            <a:pPr lvl="2">
              <a:buClr>
                <a:srgbClr val="8AD0D6"/>
              </a:buClr>
            </a:pPr>
            <a:r>
              <a:rPr lang="en-US">
                <a:ea typeface="+mj-lt"/>
                <a:cs typeface="+mj-lt"/>
              </a:rPr>
              <a:t>Average GPA</a:t>
            </a:r>
          </a:p>
          <a:p>
            <a:pPr lvl="2">
              <a:buClr>
                <a:srgbClr val="8AD0D6"/>
              </a:buClr>
            </a:pPr>
            <a:r>
              <a:rPr lang="en-US">
                <a:ea typeface="+mj-lt"/>
                <a:cs typeface="+mj-lt"/>
              </a:rPr>
              <a:t>Average starting salary</a:t>
            </a:r>
          </a:p>
          <a:p>
            <a:pPr lvl="2">
              <a:buClr>
                <a:srgbClr val="8AD0D6"/>
              </a:buClr>
            </a:pPr>
            <a:r>
              <a:rPr lang="en-US">
                <a:ea typeface="+mj-lt"/>
                <a:cs typeface="+mj-lt"/>
              </a:rPr>
              <a:t>Average promotion time(if applicable)</a:t>
            </a:r>
          </a:p>
          <a:p>
            <a:pPr lvl="2">
              <a:buClr>
                <a:srgbClr val="8AD0D6"/>
              </a:buClr>
            </a:pPr>
            <a:r>
              <a:rPr lang="en-US">
                <a:ea typeface="+mj-lt"/>
                <a:cs typeface="+mj-lt"/>
              </a:rPr>
              <a:t>Average ranking of the companies the students are working for</a:t>
            </a:r>
          </a:p>
          <a:p>
            <a:pPr lvl="1">
              <a:buClr>
                <a:srgbClr val="8AD0D6"/>
              </a:buClr>
            </a:pPr>
            <a:endParaRPr lang="en-US"/>
          </a:p>
          <a:p>
            <a:pPr marL="0" indent="0">
              <a:buNone/>
            </a:pPr>
            <a:endParaRPr lang="en-US"/>
          </a:p>
        </p:txBody>
      </p:sp>
    </p:spTree>
    <p:extLst>
      <p:ext uri="{BB962C8B-B14F-4D97-AF65-F5344CB8AC3E}">
        <p14:creationId xmlns:p14="http://schemas.microsoft.com/office/powerpoint/2010/main" val="19797701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72CF7-DFFD-4F7C-B9DB-A9DD74FB9B45}"/>
              </a:ext>
            </a:extLst>
          </p:cNvPr>
          <p:cNvSpPr>
            <a:spLocks noGrp="1"/>
          </p:cNvSpPr>
          <p:nvPr>
            <p:ph type="title"/>
          </p:nvPr>
        </p:nvSpPr>
        <p:spPr/>
        <p:txBody>
          <a:bodyPr/>
          <a:lstStyle/>
          <a:p>
            <a:endParaRPr lang="en-US"/>
          </a:p>
        </p:txBody>
      </p:sp>
      <p:pic>
        <p:nvPicPr>
          <p:cNvPr id="4" name="Picture 4" descr="Graphical user interface, application, table, Excel&#10;&#10;Description automatically generated">
            <a:extLst>
              <a:ext uri="{FF2B5EF4-FFF2-40B4-BE49-F238E27FC236}">
                <a16:creationId xmlns:a16="http://schemas.microsoft.com/office/drawing/2014/main" id="{F35C6B9B-1BCD-4C6D-B9B3-AD65BBA16C5B}"/>
              </a:ext>
            </a:extLst>
          </p:cNvPr>
          <p:cNvPicPr>
            <a:picLocks noGrp="1" noChangeAspect="1"/>
          </p:cNvPicPr>
          <p:nvPr>
            <p:ph idx="1"/>
          </p:nvPr>
        </p:nvPicPr>
        <p:blipFill>
          <a:blip r:embed="rId2"/>
          <a:stretch>
            <a:fillRect/>
          </a:stretch>
        </p:blipFill>
        <p:spPr>
          <a:xfrm>
            <a:off x="531" y="-249"/>
            <a:ext cx="12183978" cy="6846606"/>
          </a:xfrm>
        </p:spPr>
      </p:pic>
    </p:spTree>
    <p:extLst>
      <p:ext uri="{BB962C8B-B14F-4D97-AF65-F5344CB8AC3E}">
        <p14:creationId xmlns:p14="http://schemas.microsoft.com/office/powerpoint/2010/main" val="19160194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33799-5D35-4704-A087-CF4AFA67ECDF}"/>
              </a:ext>
            </a:extLst>
          </p:cNvPr>
          <p:cNvSpPr>
            <a:spLocks noGrp="1"/>
          </p:cNvSpPr>
          <p:nvPr>
            <p:ph type="title"/>
          </p:nvPr>
        </p:nvSpPr>
        <p:spPr/>
        <p:txBody>
          <a:bodyPr/>
          <a:lstStyle/>
          <a:p>
            <a:r>
              <a:rPr lang="en-US"/>
              <a:t>Getting Course Stats: Sequence Diagram</a:t>
            </a:r>
          </a:p>
        </p:txBody>
      </p:sp>
      <p:pic>
        <p:nvPicPr>
          <p:cNvPr id="6" name="Picture 6" descr="A picture containing chart&#10;&#10;Description automatically generated">
            <a:extLst>
              <a:ext uri="{FF2B5EF4-FFF2-40B4-BE49-F238E27FC236}">
                <a16:creationId xmlns:a16="http://schemas.microsoft.com/office/drawing/2014/main" id="{0CA9BFFE-A8EA-49F5-B9E0-C50B5BE00F2B}"/>
              </a:ext>
            </a:extLst>
          </p:cNvPr>
          <p:cNvPicPr>
            <a:picLocks noGrp="1" noChangeAspect="1"/>
          </p:cNvPicPr>
          <p:nvPr>
            <p:ph idx="1"/>
          </p:nvPr>
        </p:nvPicPr>
        <p:blipFill>
          <a:blip r:embed="rId2"/>
          <a:stretch>
            <a:fillRect/>
          </a:stretch>
        </p:blipFill>
        <p:spPr>
          <a:xfrm>
            <a:off x="246062" y="1968545"/>
            <a:ext cx="11798749" cy="4692309"/>
          </a:xfrm>
        </p:spPr>
      </p:pic>
    </p:spTree>
    <p:extLst>
      <p:ext uri="{BB962C8B-B14F-4D97-AF65-F5344CB8AC3E}">
        <p14:creationId xmlns:p14="http://schemas.microsoft.com/office/powerpoint/2010/main" val="38025234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46490-465A-4D0A-AC72-1CA4D8B041C3}"/>
              </a:ext>
            </a:extLst>
          </p:cNvPr>
          <p:cNvSpPr>
            <a:spLocks noGrp="1"/>
          </p:cNvSpPr>
          <p:nvPr>
            <p:ph type="title"/>
          </p:nvPr>
        </p:nvSpPr>
        <p:spPr/>
        <p:txBody>
          <a:bodyPr/>
          <a:lstStyle/>
          <a:p>
            <a:r>
              <a:rPr lang="en-US"/>
              <a:t>Getting Course Stats: Pseudo Code</a:t>
            </a:r>
          </a:p>
        </p:txBody>
      </p:sp>
      <p:sp>
        <p:nvSpPr>
          <p:cNvPr id="3" name="Content Placeholder 2">
            <a:extLst>
              <a:ext uri="{FF2B5EF4-FFF2-40B4-BE49-F238E27FC236}">
                <a16:creationId xmlns:a16="http://schemas.microsoft.com/office/drawing/2014/main" id="{12A62A6D-FF48-41DE-B8AF-C521D0BE0155}"/>
              </a:ext>
            </a:extLst>
          </p:cNvPr>
          <p:cNvSpPr>
            <a:spLocks noGrp="1"/>
          </p:cNvSpPr>
          <p:nvPr>
            <p:ph idx="1"/>
          </p:nvPr>
        </p:nvSpPr>
        <p:spPr>
          <a:xfrm>
            <a:off x="309562" y="1492001"/>
            <a:ext cx="11116124" cy="4809314"/>
          </a:xfrm>
        </p:spPr>
        <p:txBody>
          <a:bodyPr vert="horz" lIns="91440" tIns="45720" rIns="91440" bIns="45720" rtlCol="0" anchor="t">
            <a:noAutofit/>
          </a:bodyPr>
          <a:lstStyle/>
          <a:p>
            <a:pPr>
              <a:buNone/>
            </a:pPr>
            <a:r>
              <a:rPr lang="en-US" sz="1400">
                <a:ea typeface="+mj-lt"/>
                <a:cs typeface="+mj-lt"/>
              </a:rPr>
              <a:t>public List&lt;JSONObject&gt; getFacultyStats(){ </a:t>
            </a:r>
            <a:endParaRPr lang="en-US" sz="1400"/>
          </a:p>
          <a:p>
            <a:pPr>
              <a:buNone/>
            </a:pPr>
            <a:r>
              <a:rPr lang="en-US" sz="1400">
                <a:ea typeface="+mj-lt"/>
                <a:cs typeface="+mj-lt"/>
              </a:rPr>
              <a:t>    ArrayList&lt;JSONObject&gt; facultyJSONList = List of all faculties within the unversity; </a:t>
            </a:r>
            <a:endParaRPr lang="en-US" sz="1400"/>
          </a:p>
          <a:p>
            <a:pPr>
              <a:buNone/>
            </a:pPr>
            <a:r>
              <a:rPr lang="en-US" sz="1400">
                <a:ea typeface="+mj-lt"/>
                <a:cs typeface="+mj-lt"/>
              </a:rPr>
              <a:t>    for(Faculty faculty: facultyList){ </a:t>
            </a:r>
            <a:endParaRPr lang="en-US" sz="1400"/>
          </a:p>
          <a:p>
            <a:pPr>
              <a:buNone/>
            </a:pPr>
            <a:r>
              <a:rPr lang="en-US" sz="1400">
                <a:ea typeface="+mj-lt"/>
                <a:cs typeface="+mj-lt"/>
              </a:rPr>
              <a:t>        JSONObject facultyJSON = new JSONObject(); </a:t>
            </a:r>
            <a:endParaRPr lang="en-US" sz="1400"/>
          </a:p>
          <a:p>
            <a:pPr>
              <a:buNone/>
            </a:pPr>
            <a:r>
              <a:rPr lang="en-US" sz="1400">
                <a:ea typeface="+mj-lt"/>
                <a:cs typeface="+mj-lt"/>
              </a:rPr>
              <a:t>        ArrayList&lt;CourseOffering&gt; coursesTaught = Courses taught by this particular faculty; </a:t>
            </a:r>
            <a:endParaRPr lang="en-US" sz="1400"/>
          </a:p>
          <a:p>
            <a:pPr>
              <a:buNone/>
            </a:pPr>
            <a:r>
              <a:rPr lang="en-US" sz="1400">
                <a:ea typeface="+mj-lt"/>
                <a:cs typeface="+mj-lt"/>
              </a:rPr>
              <a:t>        ArrayList&lt;Alumini&gt; aluminiForOfferings = aluminis who took the course offerings taught by the faculty; </a:t>
            </a:r>
            <a:endParaRPr lang="en-US" sz="1400"/>
          </a:p>
          <a:p>
            <a:pPr>
              <a:buNone/>
            </a:pPr>
            <a:r>
              <a:rPr lang="en-US" sz="1400">
                <a:ea typeface="+mj-lt"/>
                <a:cs typeface="+mj-lt"/>
              </a:rPr>
              <a:t>        facultyJSON.put("Average Salary",average salary of students of this degree); </a:t>
            </a:r>
            <a:endParaRPr lang="en-US" sz="1400"/>
          </a:p>
          <a:p>
            <a:pPr>
              <a:buNone/>
            </a:pPr>
            <a:r>
              <a:rPr lang="en-US" sz="1400">
                <a:ea typeface="+mj-lt"/>
                <a:cs typeface="+mj-lt"/>
              </a:rPr>
              <a:t>        facultyJSON.put("Average Employee Rating",average employee rating); </a:t>
            </a:r>
            <a:endParaRPr lang="en-US" sz="1400"/>
          </a:p>
          <a:p>
            <a:pPr>
              <a:buNone/>
            </a:pPr>
            <a:r>
              <a:rPr lang="en-US" sz="1400">
                <a:ea typeface="+mj-lt"/>
                <a:cs typeface="+mj-lt"/>
              </a:rPr>
              <a:t>        facultyJSON.put("Average Employer Rating", average employer rating);</a:t>
            </a:r>
            <a:endParaRPr lang="en-US" sz="1400"/>
          </a:p>
          <a:p>
            <a:pPr>
              <a:buNone/>
            </a:pPr>
            <a:r>
              <a:rPr lang="en-US" sz="1400">
                <a:ea typeface="+mj-lt"/>
                <a:cs typeface="+mj-lt"/>
              </a:rPr>
              <a:t>        facultyJSON.put("Employed rate", percentage of students who got placed from college;)</a:t>
            </a:r>
            <a:endParaRPr lang="en-US" sz="1400"/>
          </a:p>
          <a:p>
            <a:pPr>
              <a:buNone/>
            </a:pPr>
            <a:r>
              <a:rPr lang="en-US" sz="1400">
                <a:ea typeface="+mj-lt"/>
                <a:cs typeface="+mj-lt"/>
              </a:rPr>
              <a:t>        facultyJSON.put("Average GPA",average GPA of students of this degree); </a:t>
            </a:r>
            <a:endParaRPr lang="en-US" sz="1400"/>
          </a:p>
          <a:p>
            <a:pPr>
              <a:buNone/>
            </a:pPr>
            <a:r>
              <a:rPr lang="en-US" sz="1400">
                <a:ea typeface="+mj-lt"/>
                <a:cs typeface="+mj-lt"/>
              </a:rPr>
              <a:t>        facultyJSONList.add(facultyJSON);</a:t>
            </a:r>
            <a:endParaRPr lang="en-US" sz="1400"/>
          </a:p>
          <a:p>
            <a:pPr>
              <a:buNone/>
            </a:pPr>
            <a:r>
              <a:rPr lang="en-US" sz="1400">
                <a:ea typeface="+mj-lt"/>
                <a:cs typeface="+mj-lt"/>
              </a:rPr>
              <a:t>    } </a:t>
            </a:r>
            <a:endParaRPr lang="en-US" sz="1400"/>
          </a:p>
          <a:p>
            <a:pPr>
              <a:buNone/>
            </a:pPr>
            <a:r>
              <a:rPr lang="en-US" sz="1400">
                <a:ea typeface="+mj-lt"/>
                <a:cs typeface="+mj-lt"/>
              </a:rPr>
              <a:t>    return facultyJSONList; </a:t>
            </a:r>
            <a:endParaRPr lang="en-US" sz="1400"/>
          </a:p>
          <a:p>
            <a:pPr marL="0" indent="0">
              <a:buNone/>
            </a:pPr>
            <a:r>
              <a:rPr lang="en-US" sz="1400">
                <a:ea typeface="+mj-lt"/>
                <a:cs typeface="+mj-lt"/>
              </a:rPr>
              <a:t>} </a:t>
            </a:r>
            <a:endParaRPr lang="en-US" sz="1400"/>
          </a:p>
        </p:txBody>
      </p:sp>
    </p:spTree>
    <p:extLst>
      <p:ext uri="{BB962C8B-B14F-4D97-AF65-F5344CB8AC3E}">
        <p14:creationId xmlns:p14="http://schemas.microsoft.com/office/powerpoint/2010/main" val="2557008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654EB-5DC9-461C-A1C1-CD313BA32EF3}"/>
              </a:ext>
            </a:extLst>
          </p:cNvPr>
          <p:cNvSpPr>
            <a:spLocks noGrp="1"/>
          </p:cNvSpPr>
          <p:nvPr>
            <p:ph type="title"/>
          </p:nvPr>
        </p:nvSpPr>
        <p:spPr/>
        <p:txBody>
          <a:bodyPr/>
          <a:lstStyle/>
          <a:p>
            <a:r>
              <a:rPr lang="en-US"/>
              <a:t>Approach</a:t>
            </a:r>
          </a:p>
        </p:txBody>
      </p:sp>
      <p:sp>
        <p:nvSpPr>
          <p:cNvPr id="6" name="Content Placeholder 5">
            <a:extLst>
              <a:ext uri="{FF2B5EF4-FFF2-40B4-BE49-F238E27FC236}">
                <a16:creationId xmlns:a16="http://schemas.microsoft.com/office/drawing/2014/main" id="{2779A0B9-BE39-4B30-8301-2FA582E02D70}"/>
              </a:ext>
            </a:extLst>
          </p:cNvPr>
          <p:cNvSpPr>
            <a:spLocks noGrp="1"/>
          </p:cNvSpPr>
          <p:nvPr>
            <p:ph idx="1"/>
          </p:nvPr>
        </p:nvSpPr>
        <p:spPr/>
        <p:txBody>
          <a:bodyPr vert="horz" lIns="91440" tIns="45720" rIns="91440" bIns="45720" rtlCol="0" anchor="t">
            <a:normAutofit lnSpcReduction="10000"/>
          </a:bodyPr>
          <a:lstStyle/>
          <a:p>
            <a:pPr>
              <a:buClr>
                <a:srgbClr val="8AD0D6"/>
              </a:buClr>
            </a:pPr>
            <a:r>
              <a:rPr lang="en-US" dirty="0"/>
              <a:t>To study the impact of course, faculty and department on student employment after graduation, three dashboards were built for each </a:t>
            </a:r>
            <a:r>
              <a:rPr lang="en-US"/>
              <a:t>of these factors.</a:t>
            </a:r>
            <a:endParaRPr lang="en-US" dirty="0"/>
          </a:p>
          <a:p>
            <a:pPr>
              <a:buClr>
                <a:srgbClr val="8AD0D6"/>
              </a:buClr>
            </a:pPr>
            <a:r>
              <a:rPr lang="en-US"/>
              <a:t>One dashboard was built for Alumini to show average stats of alumini after graduation</a:t>
            </a:r>
            <a:endParaRPr lang="en-US" dirty="0"/>
          </a:p>
          <a:p>
            <a:pPr>
              <a:buClr>
                <a:srgbClr val="8AD0D6"/>
              </a:buClr>
            </a:pPr>
            <a:r>
              <a:rPr lang="en-US" dirty="0"/>
              <a:t>Using the analytics presented in the dashboards, the university administrators can assess the magnitude of the impact of each of the factors(faculty, course and department) on student employment, and make changes accordingly to optimize factors such as starting salary, promotion time, etc.</a:t>
            </a:r>
          </a:p>
          <a:p>
            <a:pPr>
              <a:buClr>
                <a:srgbClr val="8AD0D6"/>
              </a:buClr>
            </a:pPr>
            <a:r>
              <a:rPr lang="en-US"/>
              <a:t>The dashboard can also be used by incoming students to decide course, department and faculty to improve their chances of getting a high paying job post graduation.</a:t>
            </a:r>
            <a:endParaRPr lang="en-US" dirty="0"/>
          </a:p>
          <a:p>
            <a:pPr>
              <a:buClr>
                <a:srgbClr val="8AD0D6"/>
              </a:buClr>
            </a:pPr>
            <a:endParaRPr lang="en-US"/>
          </a:p>
        </p:txBody>
      </p:sp>
      <p:sp>
        <p:nvSpPr>
          <p:cNvPr id="3" name="TextBox 2">
            <a:extLst>
              <a:ext uri="{FF2B5EF4-FFF2-40B4-BE49-F238E27FC236}">
                <a16:creationId xmlns:a16="http://schemas.microsoft.com/office/drawing/2014/main" id="{0902AC16-51C1-417D-9AD2-E6869A9AE600}"/>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1157007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655B-91F1-4486-89E0-8EF92D4E45F3}"/>
              </a:ext>
            </a:extLst>
          </p:cNvPr>
          <p:cNvSpPr>
            <a:spLocks noGrp="1"/>
          </p:cNvSpPr>
          <p:nvPr>
            <p:ph type="title"/>
          </p:nvPr>
        </p:nvSpPr>
        <p:spPr>
          <a:xfrm>
            <a:off x="678704" y="2118"/>
            <a:ext cx="8825660" cy="1653180"/>
          </a:xfrm>
        </p:spPr>
        <p:txBody>
          <a:bodyPr/>
          <a:lstStyle/>
          <a:p>
            <a:r>
              <a:rPr lang="en-US"/>
              <a:t>The Dashboard Class</a:t>
            </a:r>
          </a:p>
        </p:txBody>
      </p:sp>
      <p:sp>
        <p:nvSpPr>
          <p:cNvPr id="3" name="Text Placeholder 2">
            <a:extLst>
              <a:ext uri="{FF2B5EF4-FFF2-40B4-BE49-F238E27FC236}">
                <a16:creationId xmlns:a16="http://schemas.microsoft.com/office/drawing/2014/main" id="{AFCD43BC-548D-49B9-9CD3-A4341B5554BE}"/>
              </a:ext>
            </a:extLst>
          </p:cNvPr>
          <p:cNvSpPr>
            <a:spLocks noGrp="1"/>
          </p:cNvSpPr>
          <p:nvPr>
            <p:ph type="body" idx="1"/>
          </p:nvPr>
        </p:nvSpPr>
        <p:spPr>
          <a:xfrm>
            <a:off x="1154954" y="4777381"/>
            <a:ext cx="9704075" cy="1124983"/>
          </a:xfrm>
        </p:spPr>
        <p:txBody>
          <a:bodyPr>
            <a:normAutofit lnSpcReduction="10000"/>
          </a:bodyPr>
          <a:lstStyle/>
          <a:p>
            <a:pPr marL="342900" indent="-342900">
              <a:buFont typeface="Arial" charset="2"/>
              <a:buChar char="•"/>
            </a:pPr>
            <a:r>
              <a:rPr lang="en-US" dirty="0"/>
              <a:t>Contains the main class</a:t>
            </a:r>
          </a:p>
          <a:p>
            <a:pPr marL="342900" indent="-342900">
              <a:buClr>
                <a:srgbClr val="8AD0D6"/>
              </a:buClr>
              <a:buFont typeface="Arial" charset="2"/>
              <a:buChar char="•"/>
            </a:pPr>
            <a:r>
              <a:rPr lang="en-US"/>
              <a:t>Fetches metrics and passes them to the frontend to be displayed in the dashboard for a particular university</a:t>
            </a:r>
          </a:p>
          <a:p>
            <a:pPr marL="342900" indent="-342900">
              <a:buClr>
                <a:srgbClr val="8AD0D6"/>
              </a:buClr>
              <a:buFont typeface="Arial" charset="2"/>
              <a:buChar char="•"/>
            </a:pPr>
            <a:endParaRPr lang="en-US"/>
          </a:p>
        </p:txBody>
      </p:sp>
      <p:pic>
        <p:nvPicPr>
          <p:cNvPr id="5" name="Picture 5" descr="Text&#10;&#10;Description automatically generated">
            <a:extLst>
              <a:ext uri="{FF2B5EF4-FFF2-40B4-BE49-F238E27FC236}">
                <a16:creationId xmlns:a16="http://schemas.microsoft.com/office/drawing/2014/main" id="{1C54C74D-BD49-4459-84C2-CB6D8E69B4AD}"/>
              </a:ext>
            </a:extLst>
          </p:cNvPr>
          <p:cNvPicPr>
            <a:picLocks noChangeAspect="1"/>
          </p:cNvPicPr>
          <p:nvPr/>
        </p:nvPicPr>
        <p:blipFill>
          <a:blip r:embed="rId2"/>
          <a:stretch>
            <a:fillRect/>
          </a:stretch>
        </p:blipFill>
        <p:spPr>
          <a:xfrm>
            <a:off x="1761067" y="1777371"/>
            <a:ext cx="7246407" cy="2890507"/>
          </a:xfrm>
          <a:prstGeom prst="rect">
            <a:avLst/>
          </a:prstGeom>
        </p:spPr>
      </p:pic>
    </p:spTree>
    <p:extLst>
      <p:ext uri="{BB962C8B-B14F-4D97-AF65-F5344CB8AC3E}">
        <p14:creationId xmlns:p14="http://schemas.microsoft.com/office/powerpoint/2010/main" val="3769244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49B64-C52D-43CF-B138-FD0E7958F6A2}"/>
              </a:ext>
            </a:extLst>
          </p:cNvPr>
          <p:cNvSpPr>
            <a:spLocks noGrp="1"/>
          </p:cNvSpPr>
          <p:nvPr>
            <p:ph type="title"/>
          </p:nvPr>
        </p:nvSpPr>
        <p:spPr/>
        <p:txBody>
          <a:bodyPr/>
          <a:lstStyle/>
          <a:p>
            <a:r>
              <a:rPr lang="en-US"/>
              <a:t>Getting Alumini Stats</a:t>
            </a:r>
          </a:p>
        </p:txBody>
      </p:sp>
      <p:sp>
        <p:nvSpPr>
          <p:cNvPr id="3" name="Content Placeholder 2">
            <a:extLst>
              <a:ext uri="{FF2B5EF4-FFF2-40B4-BE49-F238E27FC236}">
                <a16:creationId xmlns:a16="http://schemas.microsoft.com/office/drawing/2014/main" id="{6E77324D-046E-4C81-BE45-6D656CC022D5}"/>
              </a:ext>
            </a:extLst>
          </p:cNvPr>
          <p:cNvSpPr>
            <a:spLocks noGrp="1"/>
          </p:cNvSpPr>
          <p:nvPr>
            <p:ph idx="1"/>
          </p:nvPr>
        </p:nvSpPr>
        <p:spPr/>
        <p:txBody>
          <a:bodyPr vert="horz" lIns="91440" tIns="45720" rIns="91440" bIns="45720" rtlCol="0" anchor="t">
            <a:normAutofit/>
          </a:bodyPr>
          <a:lstStyle/>
          <a:p>
            <a:r>
              <a:rPr lang="en-US"/>
              <a:t>getAluminiStats() method:</a:t>
            </a:r>
          </a:p>
          <a:p>
            <a:pPr lvl="1">
              <a:buClr>
                <a:srgbClr val="8AD0D6"/>
              </a:buClr>
            </a:pPr>
            <a:r>
              <a:rPr lang="en-US"/>
              <a:t>Public class, returns a JSON object containing the post-graduation metrics for each alumini. The metrics include: </a:t>
            </a:r>
          </a:p>
          <a:p>
            <a:pPr lvl="2">
              <a:buClr>
                <a:srgbClr val="8AD0D6"/>
              </a:buClr>
            </a:pPr>
            <a:r>
              <a:rPr lang="en-US"/>
              <a:t>Starting salary</a:t>
            </a:r>
          </a:p>
          <a:p>
            <a:pPr lvl="2">
              <a:buClr>
                <a:srgbClr val="8AD0D6"/>
              </a:buClr>
            </a:pPr>
            <a:r>
              <a:rPr lang="en-US"/>
              <a:t>Average promotion time(if applicable)</a:t>
            </a:r>
          </a:p>
          <a:p>
            <a:pPr lvl="2">
              <a:buClr>
                <a:srgbClr val="8AD0D6"/>
              </a:buClr>
            </a:pPr>
            <a:r>
              <a:rPr lang="en-US"/>
              <a:t>Position</a:t>
            </a:r>
          </a:p>
          <a:p>
            <a:pPr lvl="2">
              <a:buClr>
                <a:srgbClr val="8AD0D6"/>
              </a:buClr>
            </a:pPr>
            <a:r>
              <a:rPr lang="en-US"/>
              <a:t>Ranking of employer(From sources such as Fortune)</a:t>
            </a:r>
          </a:p>
          <a:p>
            <a:pPr lvl="1">
              <a:buClr>
                <a:srgbClr val="8AD0D6"/>
              </a:buClr>
            </a:pPr>
            <a:endParaRPr lang="en-US" sz="1800"/>
          </a:p>
          <a:p>
            <a:pPr>
              <a:buClr>
                <a:srgbClr val="8AD0D6"/>
              </a:buClr>
            </a:pPr>
            <a:endParaRPr lang="en-US" sz="1800"/>
          </a:p>
        </p:txBody>
      </p:sp>
    </p:spTree>
    <p:extLst>
      <p:ext uri="{BB962C8B-B14F-4D97-AF65-F5344CB8AC3E}">
        <p14:creationId xmlns:p14="http://schemas.microsoft.com/office/powerpoint/2010/main" val="2617200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F03CC-65E5-4084-B637-28AE825532EB}"/>
              </a:ext>
            </a:extLst>
          </p:cNvPr>
          <p:cNvSpPr>
            <a:spLocks noGrp="1"/>
          </p:cNvSpPr>
          <p:nvPr>
            <p:ph type="title"/>
          </p:nvPr>
        </p:nvSpPr>
        <p:spPr/>
        <p:txBody>
          <a:bodyPr/>
          <a:lstStyle/>
          <a:p>
            <a:endParaRPr lang="en-US"/>
          </a:p>
        </p:txBody>
      </p:sp>
      <p:pic>
        <p:nvPicPr>
          <p:cNvPr id="4" name="Picture 4" descr="Graphical user interface, chart, application&#10;&#10;Description automatically generated">
            <a:extLst>
              <a:ext uri="{FF2B5EF4-FFF2-40B4-BE49-F238E27FC236}">
                <a16:creationId xmlns:a16="http://schemas.microsoft.com/office/drawing/2014/main" id="{AF4651F1-C003-459F-9525-45A36356FF4A}"/>
              </a:ext>
            </a:extLst>
          </p:cNvPr>
          <p:cNvPicPr>
            <a:picLocks noGrp="1" noChangeAspect="1"/>
          </p:cNvPicPr>
          <p:nvPr>
            <p:ph idx="1"/>
          </p:nvPr>
        </p:nvPicPr>
        <p:blipFill rotWithShape="1">
          <a:blip r:embed="rId2"/>
          <a:srcRect l="-270" t="14567" r="720" b="86"/>
          <a:stretch/>
        </p:blipFill>
        <p:spPr>
          <a:xfrm>
            <a:off x="64247" y="8823"/>
            <a:ext cx="12068037" cy="6907457"/>
          </a:xfrm>
        </p:spPr>
      </p:pic>
    </p:spTree>
    <p:extLst>
      <p:ext uri="{BB962C8B-B14F-4D97-AF65-F5344CB8AC3E}">
        <p14:creationId xmlns:p14="http://schemas.microsoft.com/office/powerpoint/2010/main" val="3820649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CB492-D26A-423F-BBAD-67AA17F78A7F}"/>
              </a:ext>
            </a:extLst>
          </p:cNvPr>
          <p:cNvSpPr>
            <a:spLocks noGrp="1"/>
          </p:cNvSpPr>
          <p:nvPr>
            <p:ph type="title"/>
          </p:nvPr>
        </p:nvSpPr>
        <p:spPr/>
        <p:txBody>
          <a:bodyPr/>
          <a:lstStyle/>
          <a:p>
            <a:r>
              <a:rPr lang="en-US"/>
              <a:t>Getting </a:t>
            </a:r>
            <a:r>
              <a:rPr lang="en-US" err="1"/>
              <a:t>Alumini</a:t>
            </a:r>
            <a:r>
              <a:rPr lang="en-US"/>
              <a:t> Stats: Sequence Diagram</a:t>
            </a:r>
          </a:p>
        </p:txBody>
      </p:sp>
      <p:pic>
        <p:nvPicPr>
          <p:cNvPr id="5" name="Picture 6" descr="Diagram&#10;&#10;Description automatically generated">
            <a:extLst>
              <a:ext uri="{FF2B5EF4-FFF2-40B4-BE49-F238E27FC236}">
                <a16:creationId xmlns:a16="http://schemas.microsoft.com/office/drawing/2014/main" id="{FDEFB55C-BA13-43F4-85A9-D01DFDA0B5AD}"/>
              </a:ext>
            </a:extLst>
          </p:cNvPr>
          <p:cNvPicPr>
            <a:picLocks noGrp="1" noChangeAspect="1"/>
          </p:cNvPicPr>
          <p:nvPr>
            <p:ph idx="1"/>
          </p:nvPr>
        </p:nvPicPr>
        <p:blipFill>
          <a:blip r:embed="rId2"/>
          <a:stretch>
            <a:fillRect/>
          </a:stretch>
        </p:blipFill>
        <p:spPr>
          <a:xfrm>
            <a:off x="285855" y="1851835"/>
            <a:ext cx="11629205" cy="4841064"/>
          </a:xfrm>
        </p:spPr>
      </p:pic>
    </p:spTree>
    <p:extLst>
      <p:ext uri="{BB962C8B-B14F-4D97-AF65-F5344CB8AC3E}">
        <p14:creationId xmlns:p14="http://schemas.microsoft.com/office/powerpoint/2010/main" val="1251126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3E1FD-9AD9-421B-BCBF-D0B0013A5B1D}"/>
              </a:ext>
            </a:extLst>
          </p:cNvPr>
          <p:cNvSpPr>
            <a:spLocks noGrp="1"/>
          </p:cNvSpPr>
          <p:nvPr>
            <p:ph type="title"/>
          </p:nvPr>
        </p:nvSpPr>
        <p:spPr/>
        <p:txBody>
          <a:bodyPr/>
          <a:lstStyle/>
          <a:p>
            <a:r>
              <a:rPr lang="en-US"/>
              <a:t>Getting Alumini Stats: Pseudo Code</a:t>
            </a:r>
          </a:p>
        </p:txBody>
      </p:sp>
      <p:sp>
        <p:nvSpPr>
          <p:cNvPr id="3" name="Content Placeholder 2">
            <a:extLst>
              <a:ext uri="{FF2B5EF4-FFF2-40B4-BE49-F238E27FC236}">
                <a16:creationId xmlns:a16="http://schemas.microsoft.com/office/drawing/2014/main" id="{BF0B940B-5465-445A-8C6C-3157B6C32488}"/>
              </a:ext>
            </a:extLst>
          </p:cNvPr>
          <p:cNvSpPr>
            <a:spLocks noGrp="1"/>
          </p:cNvSpPr>
          <p:nvPr>
            <p:ph idx="1"/>
          </p:nvPr>
        </p:nvSpPr>
        <p:spPr>
          <a:xfrm>
            <a:off x="129646" y="1290918"/>
            <a:ext cx="11856956" cy="5274981"/>
          </a:xfrm>
        </p:spPr>
        <p:txBody>
          <a:bodyPr vert="horz" lIns="91440" tIns="45720" rIns="91440" bIns="45720" rtlCol="0" anchor="t">
            <a:normAutofit fontScale="92500" lnSpcReduction="20000"/>
          </a:bodyPr>
          <a:lstStyle/>
          <a:p>
            <a:pPr>
              <a:buNone/>
            </a:pPr>
            <a:r>
              <a:rPr lang="en-US">
                <a:ea typeface="+mj-lt"/>
                <a:cs typeface="+mj-lt"/>
              </a:rPr>
              <a:t>public List&lt;JSONObject&gt; getAluminiStats(){ </a:t>
            </a:r>
            <a:endParaRPr lang="en-US"/>
          </a:p>
          <a:p>
            <a:pPr>
              <a:buNone/>
            </a:pPr>
            <a:r>
              <a:rPr lang="en-US">
                <a:ea typeface="+mj-lt"/>
                <a:cs typeface="+mj-lt"/>
              </a:rPr>
              <a:t>    aluminiList= list of all students in the university;</a:t>
            </a:r>
            <a:endParaRPr lang="en-US"/>
          </a:p>
          <a:p>
            <a:pPr>
              <a:buNone/>
            </a:pPr>
            <a:r>
              <a:rPr lang="en-US">
                <a:ea typeface="+mj-lt"/>
                <a:cs typeface="+mj-lt"/>
              </a:rPr>
              <a:t>    ArrayList&lt;JSONObject&gt; aluminiJSONList = new ArrayList&lt;&gt;(); </a:t>
            </a:r>
            <a:endParaRPr lang="en-US"/>
          </a:p>
          <a:p>
            <a:pPr>
              <a:buNone/>
            </a:pPr>
            <a:r>
              <a:rPr lang="en-US">
                <a:ea typeface="+mj-lt"/>
                <a:cs typeface="+mj-lt"/>
              </a:rPr>
              <a:t>    for(Alumini alumini: aluminiList){</a:t>
            </a:r>
          </a:p>
          <a:p>
            <a:pPr>
              <a:buNone/>
            </a:pPr>
            <a:r>
              <a:rPr lang="en-US">
                <a:ea typeface="+mj-lt"/>
                <a:cs typeface="+mj-lt"/>
              </a:rPr>
              <a:t>        JSONObject aluminiJSON = new JSONObject(); </a:t>
            </a:r>
            <a:endParaRPr lang="en-US"/>
          </a:p>
          <a:p>
            <a:pPr>
              <a:buNone/>
            </a:pPr>
            <a:r>
              <a:rPr lang="en-US">
                <a:ea typeface="+mj-lt"/>
                <a:cs typeface="+mj-lt"/>
              </a:rPr>
              <a:t>        aluminiJSON.put("Current Salary", get average salary of alumini);</a:t>
            </a:r>
            <a:endParaRPr lang="en-US"/>
          </a:p>
          <a:p>
            <a:pPr>
              <a:buNone/>
            </a:pPr>
            <a:r>
              <a:rPr lang="en-US">
                <a:ea typeface="+mj-lt"/>
                <a:cs typeface="+mj-lt"/>
              </a:rPr>
              <a:t>        aluminiJSON.put("Average Promotion time", get average promotion time of alumini);</a:t>
            </a:r>
            <a:endParaRPr lang="en-US"/>
          </a:p>
          <a:p>
            <a:pPr>
              <a:buNone/>
            </a:pPr>
            <a:r>
              <a:rPr lang="en-US">
                <a:ea typeface="+mj-lt"/>
                <a:cs typeface="+mj-lt"/>
              </a:rPr>
              <a:t>        aluminiJSON.put("Position", get current employment position of the alumnini);</a:t>
            </a:r>
            <a:endParaRPr lang="en-US"/>
          </a:p>
          <a:p>
            <a:pPr>
              <a:buNone/>
            </a:pPr>
            <a:r>
              <a:rPr lang="en-US">
                <a:ea typeface="+mj-lt"/>
                <a:cs typeface="+mj-lt"/>
              </a:rPr>
              <a:t>        aluminiJSON.put("Employment History", employment history ranking of alumini);</a:t>
            </a:r>
            <a:endParaRPr lang="en-US"/>
          </a:p>
          <a:p>
            <a:pPr>
              <a:buNone/>
            </a:pPr>
            <a:r>
              <a:rPr lang="en-US">
                <a:ea typeface="+mj-lt"/>
                <a:cs typeface="+mj-lt"/>
              </a:rPr>
              <a:t>        aluminiJSON.put("GPA", get gpa of alumini)</a:t>
            </a:r>
            <a:endParaRPr lang="en-US"/>
          </a:p>
          <a:p>
            <a:pPr>
              <a:buNone/>
            </a:pPr>
            <a:r>
              <a:rPr lang="en-US">
                <a:ea typeface="+mj-lt"/>
                <a:cs typeface="+mj-lt"/>
              </a:rPr>
              <a:t>        aluminiJSONList.add(aluminiJSON);</a:t>
            </a:r>
          </a:p>
          <a:p>
            <a:pPr>
              <a:buNone/>
            </a:pPr>
            <a:r>
              <a:rPr lang="en-US">
                <a:ea typeface="+mj-lt"/>
                <a:cs typeface="+mj-lt"/>
              </a:rPr>
              <a:t>    }</a:t>
            </a:r>
          </a:p>
          <a:p>
            <a:pPr>
              <a:buNone/>
            </a:pPr>
            <a:r>
              <a:rPr lang="en-US">
                <a:ea typeface="+mj-lt"/>
                <a:cs typeface="+mj-lt"/>
              </a:rPr>
              <a:t>    return aluminiJSONList;</a:t>
            </a:r>
          </a:p>
          <a:p>
            <a:pPr>
              <a:buNone/>
            </a:pPr>
            <a:r>
              <a:rPr lang="en-US">
                <a:ea typeface="+mj-lt"/>
                <a:cs typeface="+mj-lt"/>
              </a:rPr>
              <a:t>} </a:t>
            </a:r>
            <a:endParaRPr lang="en-US"/>
          </a:p>
          <a:p>
            <a:pPr>
              <a:buNone/>
            </a:pPr>
            <a:endParaRPr lang="en-US"/>
          </a:p>
          <a:p>
            <a:pPr marL="0" indent="0">
              <a:buNone/>
            </a:pPr>
            <a:endParaRPr lang="en-US"/>
          </a:p>
          <a:p>
            <a:pPr marL="0" indent="0">
              <a:buClr>
                <a:srgbClr val="8AD0D6"/>
              </a:buClr>
              <a:buNone/>
            </a:pPr>
            <a:endParaRPr lang="en-US"/>
          </a:p>
        </p:txBody>
      </p:sp>
    </p:spTree>
    <p:extLst>
      <p:ext uri="{BB962C8B-B14F-4D97-AF65-F5344CB8AC3E}">
        <p14:creationId xmlns:p14="http://schemas.microsoft.com/office/powerpoint/2010/main" val="33005983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A32B8-7E44-4406-9B00-3EE8A38E7502}"/>
              </a:ext>
            </a:extLst>
          </p:cNvPr>
          <p:cNvSpPr>
            <a:spLocks noGrp="1"/>
          </p:cNvSpPr>
          <p:nvPr>
            <p:ph type="title"/>
          </p:nvPr>
        </p:nvSpPr>
        <p:spPr/>
        <p:txBody>
          <a:bodyPr/>
          <a:lstStyle/>
          <a:p>
            <a:r>
              <a:rPr lang="en-US"/>
              <a:t>Getting Degree Stats</a:t>
            </a:r>
          </a:p>
        </p:txBody>
      </p:sp>
      <p:sp>
        <p:nvSpPr>
          <p:cNvPr id="3" name="Content Placeholder 2">
            <a:extLst>
              <a:ext uri="{FF2B5EF4-FFF2-40B4-BE49-F238E27FC236}">
                <a16:creationId xmlns:a16="http://schemas.microsoft.com/office/drawing/2014/main" id="{51301850-F3E5-42A5-A4D1-751BB6440097}"/>
              </a:ext>
            </a:extLst>
          </p:cNvPr>
          <p:cNvSpPr>
            <a:spLocks noGrp="1"/>
          </p:cNvSpPr>
          <p:nvPr>
            <p:ph idx="1"/>
          </p:nvPr>
        </p:nvSpPr>
        <p:spPr/>
        <p:txBody>
          <a:bodyPr vert="horz" lIns="91440" tIns="45720" rIns="91440" bIns="45720" rtlCol="0" anchor="t">
            <a:normAutofit/>
          </a:bodyPr>
          <a:lstStyle/>
          <a:p>
            <a:r>
              <a:rPr lang="en-US">
                <a:ea typeface="+mj-lt"/>
                <a:cs typeface="+mj-lt"/>
              </a:rPr>
              <a:t>getDegreeStats() method:</a:t>
            </a:r>
          </a:p>
          <a:p>
            <a:pPr lvl="1">
              <a:buClr>
                <a:srgbClr val="8AD0D6"/>
              </a:buClr>
            </a:pPr>
            <a:r>
              <a:rPr lang="en-US">
                <a:ea typeface="+mj-lt"/>
                <a:cs typeface="+mj-lt"/>
              </a:rPr>
              <a:t>Public class, returns a JSON object containing the post-graduation metrics for students belonging to the particular degree. The metrics include: </a:t>
            </a:r>
          </a:p>
          <a:p>
            <a:pPr lvl="2">
              <a:buClr>
                <a:srgbClr val="8AD0D6"/>
              </a:buClr>
            </a:pPr>
            <a:r>
              <a:rPr lang="en-US">
                <a:ea typeface="+mj-lt"/>
                <a:cs typeface="+mj-lt"/>
              </a:rPr>
              <a:t>Average starting salary</a:t>
            </a:r>
          </a:p>
          <a:p>
            <a:pPr lvl="2">
              <a:buClr>
                <a:srgbClr val="8AD0D6"/>
              </a:buClr>
            </a:pPr>
            <a:r>
              <a:rPr lang="en-US">
                <a:ea typeface="+mj-lt"/>
                <a:cs typeface="+mj-lt"/>
              </a:rPr>
              <a:t>Average promotion time(if applicable)</a:t>
            </a:r>
          </a:p>
          <a:p>
            <a:pPr lvl="2">
              <a:buClr>
                <a:srgbClr val="8AD0D6"/>
              </a:buClr>
            </a:pPr>
            <a:r>
              <a:rPr lang="en-US">
                <a:ea typeface="+mj-lt"/>
                <a:cs typeface="+mj-lt"/>
              </a:rPr>
              <a:t>Average ranking of the companies the students are working for</a:t>
            </a:r>
          </a:p>
          <a:p>
            <a:pPr lvl="1">
              <a:buClr>
                <a:srgbClr val="8AD0D6"/>
              </a:buClr>
            </a:pPr>
            <a:endParaRPr lang="en-US">
              <a:ea typeface="+mj-lt"/>
              <a:cs typeface="+mj-lt"/>
            </a:endParaRPr>
          </a:p>
          <a:p>
            <a:pPr>
              <a:buClr>
                <a:srgbClr val="8AD0D6"/>
              </a:buClr>
            </a:pPr>
            <a:endParaRPr lang="en-US">
              <a:ea typeface="+mj-lt"/>
              <a:cs typeface="+mj-lt"/>
            </a:endParaRPr>
          </a:p>
          <a:p>
            <a:pPr>
              <a:buClr>
                <a:srgbClr val="8AD0D6"/>
              </a:buClr>
            </a:pPr>
            <a:endParaRPr lang="en-US"/>
          </a:p>
        </p:txBody>
      </p:sp>
    </p:spTree>
    <p:extLst>
      <p:ext uri="{BB962C8B-B14F-4D97-AF65-F5344CB8AC3E}">
        <p14:creationId xmlns:p14="http://schemas.microsoft.com/office/powerpoint/2010/main" val="5742853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43667-5042-4571-B3ED-FF3E2DAF4870}"/>
              </a:ext>
            </a:extLst>
          </p:cNvPr>
          <p:cNvSpPr>
            <a:spLocks noGrp="1"/>
          </p:cNvSpPr>
          <p:nvPr>
            <p:ph type="title"/>
          </p:nvPr>
        </p:nvSpPr>
        <p:spPr/>
        <p:txBody>
          <a:bodyPr/>
          <a:lstStyle/>
          <a:p>
            <a:endParaRPr lang="en-US"/>
          </a:p>
        </p:txBody>
      </p:sp>
      <p:pic>
        <p:nvPicPr>
          <p:cNvPr id="4" name="Picture 4" descr="Graphical user interface, application, table, Excel, PowerPoint&#10;&#10;Description automatically generated">
            <a:extLst>
              <a:ext uri="{FF2B5EF4-FFF2-40B4-BE49-F238E27FC236}">
                <a16:creationId xmlns:a16="http://schemas.microsoft.com/office/drawing/2014/main" id="{81C07A60-5B0A-492C-849D-AA83FAFC1303}"/>
              </a:ext>
            </a:extLst>
          </p:cNvPr>
          <p:cNvPicPr>
            <a:picLocks noGrp="1" noChangeAspect="1"/>
          </p:cNvPicPr>
          <p:nvPr>
            <p:ph idx="1"/>
          </p:nvPr>
        </p:nvPicPr>
        <p:blipFill>
          <a:blip r:embed="rId2"/>
          <a:stretch>
            <a:fillRect/>
          </a:stretch>
        </p:blipFill>
        <p:spPr>
          <a:xfrm>
            <a:off x="106004" y="-53165"/>
            <a:ext cx="12078866" cy="7137647"/>
          </a:xfrm>
        </p:spPr>
      </p:pic>
    </p:spTree>
    <p:extLst>
      <p:ext uri="{BB962C8B-B14F-4D97-AF65-F5344CB8AC3E}">
        <p14:creationId xmlns:p14="http://schemas.microsoft.com/office/powerpoint/2010/main" val="109289562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19</Slides>
  <Notes>0</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Ion</vt:lpstr>
      <vt:lpstr>University Model</vt:lpstr>
      <vt:lpstr>Approach</vt:lpstr>
      <vt:lpstr>The Dashboard Class</vt:lpstr>
      <vt:lpstr>Getting Alumini Stats</vt:lpstr>
      <vt:lpstr>PowerPoint Presentation</vt:lpstr>
      <vt:lpstr>Getting Alumini Stats: Sequence Diagram</vt:lpstr>
      <vt:lpstr>Getting Alumini Stats: Pseudo Code</vt:lpstr>
      <vt:lpstr>Getting Degree Stats</vt:lpstr>
      <vt:lpstr>PowerPoint Presentation</vt:lpstr>
      <vt:lpstr>Getting Degree Stats: Sequence Diagram</vt:lpstr>
      <vt:lpstr>Getting Degree Stats: Pseudo Code</vt:lpstr>
      <vt:lpstr>Getting Faculty Stats</vt:lpstr>
      <vt:lpstr>PowerPoint Presentation</vt:lpstr>
      <vt:lpstr>Getting Faculty Stats: Flow</vt:lpstr>
      <vt:lpstr>Getting Faculty Stats: Pseudo Code</vt:lpstr>
      <vt:lpstr>Getting Course Stats</vt:lpstr>
      <vt:lpstr>PowerPoint Presentation</vt:lpstr>
      <vt:lpstr>Getting Course Stats: Sequence Diagram</vt:lpstr>
      <vt:lpstr>Getting Course Stats: Pseudo Code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117</cp:revision>
  <dcterms:created xsi:type="dcterms:W3CDTF">2021-10-22T23:44:41Z</dcterms:created>
  <dcterms:modified xsi:type="dcterms:W3CDTF">2021-10-25T01:29:40Z</dcterms:modified>
</cp:coreProperties>
</file>

<file path=docProps/thumbnail.jpeg>
</file>